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2D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12D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09360"/>
            <a:ext cx="12191695" cy="548640"/>
          </a:xfrm>
          <a:prstGeom prst="rect">
            <a:avLst/>
          </a:prstGeom>
          <a:solidFill>
            <a:srgbClr val="001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960120"/>
            <a:ext cx="2194560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Georgia"/>
              </a:rPr>
              <a:t>ENERCOS</a:t>
            </a:r>
            <a:r>
              <a:rPr sz="2000" b="1" i="0">
                <a:solidFill>
                  <a:srgbClr val="00B8F7"/>
                </a:solidFill>
                <a:latin typeface="Georgia"/>
              </a:rPr>
              <a:t>  SmartCalc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331720"/>
            <a:ext cx="1060704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200"/>
              </a:spcAft>
            </a:pPr>
            <a:r>
              <a:rPr sz="4400" b="1" i="0">
                <a:solidFill>
                  <a:srgbClr val="FFFFFF"/>
                </a:solidFill>
                <a:latin typeface="Georgia"/>
              </a:rPr>
              <a:t>La redevance dans le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200"/>
              </a:spcAft>
            </a:pPr>
            <a:r>
              <a:rPr sz="4400" b="1" i="0">
                <a:solidFill>
                  <a:srgbClr val="FFFFFF"/>
                </a:solidFill>
                <a:latin typeface="Georgia"/>
              </a:rPr>
              <a:t>calculateur de recharge Woyofal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34340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0" i="0">
                <a:solidFill>
                  <a:srgbClr val="4E99FD"/>
                </a:solidFill>
                <a:latin typeface="Calibri"/>
              </a:rPr>
              <a:t>Précision, prudence et pédagogie — comment nous traitons les prélèvements SENELEC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71500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9DB1CB"/>
                </a:solidFill>
                <a:latin typeface="Calibri"/>
              </a:rPr>
              <a:t>Présentation interne  ·  Module Woyofal  ·  </a:t>
            </a:r>
            <a:r>
              <a:rPr sz="1200" b="1" i="0">
                <a:solidFill>
                  <a:srgbClr val="FFFFFF"/>
                </a:solidFill>
                <a:latin typeface="Calibri"/>
              </a:rPr>
              <a:t>13 septembre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82296" cy="5669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50292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07DA8"/>
                </a:solidFill>
                <a:latin typeface="Calibri"/>
              </a:rPr>
              <a:t>POURQUOI CE SUJET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1" y="786384"/>
            <a:ext cx="103327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12D70"/>
                </a:solidFill>
                <a:latin typeface="Georgia"/>
              </a:rPr>
              <a:t>Un client, un écart inexpliqué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Le déclencheur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2 /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737360"/>
            <a:ext cx="5577840" cy="416052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1737360"/>
            <a:ext cx="91440" cy="4160520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205740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0A500"/>
                </a:solidFill>
                <a:latin typeface="Calibri"/>
              </a:rPr>
              <a:t>CAS RÉEL — M. GAMOU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2514600"/>
            <a:ext cx="50292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6000" b="1" i="0">
                <a:solidFill>
                  <a:srgbClr val="012D70"/>
                </a:solidFill>
                <a:latin typeface="Georgia"/>
              </a:rPr>
              <a:t>5 000</a:t>
            </a:r>
            <a:r>
              <a:rPr sz="2200" b="1" i="0">
                <a:solidFill>
                  <a:srgbClr val="57667F"/>
                </a:solidFill>
                <a:latin typeface="Calibri"/>
              </a:rPr>
              <a:t> FCFA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3657600"/>
            <a:ext cx="5029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2600" b="1" i="0">
                <a:solidFill>
                  <a:srgbClr val="007DA8"/>
                </a:solidFill>
                <a:latin typeface="Calibri"/>
              </a:rPr>
              <a:t>→  44,2 kWh reçus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57667F"/>
                </a:solidFill>
                <a:latin typeface="Calibri"/>
              </a:rPr>
              <a:t>au lieu des ~60 kWh attendus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4892040"/>
            <a:ext cx="5029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0" i="1">
                <a:solidFill>
                  <a:srgbClr val="10203A"/>
                </a:solidFill>
                <a:latin typeface="Calibri"/>
              </a:rPr>
              <a:t>Le client soupçonne Wave / Orange Money.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C0392B"/>
                </a:solidFill>
                <a:latin typeface="Calibri"/>
              </a:rPr>
              <a:t>En réalité : des prélèvements officiels.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66560" y="1828800"/>
            <a:ext cx="4663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012D70"/>
                </a:solidFill>
                <a:latin typeface="Georgia"/>
              </a:rPr>
              <a:t>Le constat</a:t>
            </a:r>
          </a:p>
        </p:txBody>
      </p:sp>
      <p:sp>
        <p:nvSpPr>
          <p:cNvPr id="15" name="Oval 14"/>
          <p:cNvSpPr/>
          <p:nvPr/>
        </p:nvSpPr>
        <p:spPr>
          <a:xfrm>
            <a:off x="6766560" y="2423160"/>
            <a:ext cx="146304" cy="146304"/>
          </a:xfrm>
          <a:prstGeom prst="ellipse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86600" y="2368296"/>
            <a:ext cx="4343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Le prix affiché par kWh (les tranches) ne décrit que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10203A"/>
                </a:solidFill>
                <a:latin typeface="Calibri"/>
              </a:rPr>
              <a:t>l’énergie « nue ».</a:t>
            </a:r>
          </a:p>
        </p:txBody>
      </p:sp>
      <p:sp>
        <p:nvSpPr>
          <p:cNvPr id="17" name="Oval 16"/>
          <p:cNvSpPr/>
          <p:nvPr/>
        </p:nvSpPr>
        <p:spPr>
          <a:xfrm>
            <a:off x="6766560" y="3264408"/>
            <a:ext cx="146304" cy="146304"/>
          </a:xfrm>
          <a:prstGeom prst="ellipse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086600" y="3209544"/>
            <a:ext cx="4343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Sur chaque recharge, SENELEC prélève d’abord des frais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10203A"/>
                </a:solidFill>
                <a:latin typeface="Calibri"/>
              </a:rPr>
              <a:t>avant de convertir le reste en kWh.</a:t>
            </a:r>
          </a:p>
        </p:txBody>
      </p:sp>
      <p:sp>
        <p:nvSpPr>
          <p:cNvPr id="19" name="Oval 18"/>
          <p:cNvSpPr/>
          <p:nvPr/>
        </p:nvSpPr>
        <p:spPr>
          <a:xfrm>
            <a:off x="6766560" y="4105656"/>
            <a:ext cx="146304" cy="146304"/>
          </a:xfrm>
          <a:prstGeom prst="ellipse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86600" y="4050792"/>
            <a:ext cx="4343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L’écart de kWh n’est donc PAS une anomalie de paiement,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10203A"/>
                </a:solidFill>
                <a:latin typeface="Calibri"/>
              </a:rPr>
              <a:t>c’est une part invisible du montant.</a:t>
            </a:r>
          </a:p>
        </p:txBody>
      </p:sp>
      <p:sp>
        <p:nvSpPr>
          <p:cNvPr id="21" name="Oval 20"/>
          <p:cNvSpPr/>
          <p:nvPr/>
        </p:nvSpPr>
        <p:spPr>
          <a:xfrm>
            <a:off x="6766560" y="4946904"/>
            <a:ext cx="146304" cy="146304"/>
          </a:xfrm>
          <a:prstGeom prst="ellipse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86600" y="4892040"/>
            <a:ext cx="4343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Notre mission : rendre cette part visible et compréhensible,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10203A"/>
                </a:solidFill>
                <a:latin typeface="Calibri"/>
              </a:rPr>
              <a:t>sans jamais inventer un chiffre.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82296" cy="5669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50292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07DA8"/>
                </a:solidFill>
                <a:latin typeface="Calibri"/>
              </a:rPr>
              <a:t>COMMENT ÇA MARCHE VRAIMENT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1" y="786384"/>
            <a:ext cx="103327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12D70"/>
                </a:solidFill>
                <a:latin typeface="Georgia"/>
              </a:rPr>
              <a:t>Le prix au kWh ≠ ce que vous payez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Le principe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3 /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286000"/>
            <a:ext cx="2514600" cy="1554480"/>
          </a:xfrm>
          <a:prstGeom prst="roundRect">
            <a:avLst>
              <a:gd name="adj" fmla="val 4500"/>
            </a:avLst>
          </a:prstGeom>
          <a:solidFill>
            <a:srgbClr val="012D70"/>
          </a:solidFill>
          <a:ln w="12700">
            <a:solidFill>
              <a:srgbClr val="012D7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697480"/>
            <a:ext cx="23317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900" b="1" i="0">
                <a:solidFill>
                  <a:srgbClr val="FFFFFF"/>
                </a:solidFill>
                <a:latin typeface="Calibri"/>
              </a:rPr>
              <a:t>Montant payé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218688"/>
            <a:ext cx="2331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FFFFFF"/>
                </a:solidFill>
                <a:latin typeface="Calibri"/>
              </a:rPr>
              <a:t>ce que vous versez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2788920"/>
            <a:ext cx="384048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57667F"/>
                </a:solidFill>
                <a:latin typeface="Calibri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30168" y="2286000"/>
            <a:ext cx="2514600" cy="1554480"/>
          </a:xfrm>
          <a:prstGeom prst="roundRect">
            <a:avLst>
              <a:gd name="adj" fmla="val 4500"/>
            </a:avLst>
          </a:prstGeom>
          <a:solidFill>
            <a:srgbClr val="F0A500"/>
          </a:solidFill>
          <a:ln w="12700">
            <a:solidFill>
              <a:srgbClr val="F0A5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721608" y="2697480"/>
            <a:ext cx="23317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900" b="1" i="0">
                <a:solidFill>
                  <a:srgbClr val="10203A"/>
                </a:solidFill>
                <a:latin typeface="Calibri"/>
              </a:rPr>
              <a:t>− Prélèvements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21608" y="3218688"/>
            <a:ext cx="2331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57667F"/>
                </a:solidFill>
                <a:latin typeface="Calibri"/>
              </a:rPr>
              <a:t>redevance, taxes…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9048" y="2788920"/>
            <a:ext cx="384048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57667F"/>
                </a:solidFill>
                <a:latin typeface="Calibri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37376" y="2286000"/>
            <a:ext cx="2514600" cy="1554480"/>
          </a:xfrm>
          <a:prstGeom prst="roundRect">
            <a:avLst>
              <a:gd name="adj" fmla="val 4500"/>
            </a:avLst>
          </a:prstGeom>
          <a:solidFill>
            <a:srgbClr val="007DA8"/>
          </a:solidFill>
          <a:ln w="12700">
            <a:solidFill>
              <a:srgbClr val="007D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28816" y="2697480"/>
            <a:ext cx="23317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900" b="1" i="0">
                <a:solidFill>
                  <a:srgbClr val="FFFFFF"/>
                </a:solidFill>
                <a:latin typeface="Calibri"/>
              </a:rPr>
              <a:t>= Net énergie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28816" y="3218688"/>
            <a:ext cx="2331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FFFFFF"/>
                </a:solidFill>
                <a:latin typeface="Calibri"/>
              </a:rPr>
              <a:t>vraiment converti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06256" y="2788920"/>
            <a:ext cx="384048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57667F"/>
                </a:solidFill>
                <a:latin typeface="Calibri"/>
              </a:rPr>
              <a:t>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244584" y="2286000"/>
            <a:ext cx="2514600" cy="1554480"/>
          </a:xfrm>
          <a:prstGeom prst="roundRect">
            <a:avLst>
              <a:gd name="adj" fmla="val 4500"/>
            </a:avLst>
          </a:prstGeom>
          <a:solidFill>
            <a:srgbClr val="01235A"/>
          </a:solidFill>
          <a:ln w="12700">
            <a:solidFill>
              <a:srgbClr val="012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36024" y="2697480"/>
            <a:ext cx="23317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900" b="1" i="0">
                <a:solidFill>
                  <a:srgbClr val="FFFFFF"/>
                </a:solidFill>
                <a:latin typeface="Calibri"/>
              </a:rPr>
              <a:t>→ kWh reçus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36024" y="3218688"/>
            <a:ext cx="2331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FFFFFF"/>
                </a:solidFill>
                <a:latin typeface="Calibri"/>
              </a:rPr>
              <a:t>par tranches SENELEC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" y="4251960"/>
            <a:ext cx="10561320" cy="1600200"/>
          </a:xfrm>
          <a:prstGeom prst="roundRect">
            <a:avLst>
              <a:gd name="adj" fmla="val 4500"/>
            </a:avLst>
          </a:prstGeom>
          <a:solidFill>
            <a:srgbClr val="E6F6FD"/>
          </a:solidFill>
          <a:ln w="12700">
            <a:solidFill>
              <a:srgbClr val="007D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43000" y="4480560"/>
            <a:ext cx="99669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007DA8"/>
                </a:solidFill>
                <a:latin typeface="Calibri"/>
              </a:rPr>
              <a:t>À retenir  </a:t>
            </a:r>
            <a:r>
              <a:rPr sz="1500" b="1" i="0">
                <a:solidFill>
                  <a:srgbClr val="10203A"/>
                </a:solidFill>
                <a:latin typeface="Calibri"/>
              </a:rPr>
              <a:t>Deux recharges du même montant peuvent donner des kWh différents.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La cause n’est ni Wave ni Orange Money : c’est la tranche atteinte, une redevance, une taxe ou un découvert.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Le calculateur sépare ces effets pour que le client comprenne — et ne se trompe pas de coupable.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82296" cy="5669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50292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07DA8"/>
                </a:solidFill>
                <a:latin typeface="Calibri"/>
              </a:rPr>
              <a:t>TROIS PRÉLÈVEMENTS, TROIS NATURES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1" y="786384"/>
            <a:ext cx="103327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12D70"/>
                </a:solidFill>
                <a:latin typeface="Georgia"/>
              </a:rPr>
              <a:t>Ce qui pèse sur une recharge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Les composantes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4 / 15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74519"/>
            <a:ext cx="3017520" cy="566928"/>
          </a:xfrm>
          <a:prstGeom prst="rect">
            <a:avLst/>
          </a:prstGeom>
          <a:solidFill>
            <a:srgbClr val="012D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874519"/>
            <a:ext cx="27432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Composante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40480" y="1874519"/>
            <a:ext cx="1920240" cy="566928"/>
          </a:xfrm>
          <a:prstGeom prst="rect">
            <a:avLst/>
          </a:prstGeom>
          <a:solidFill>
            <a:srgbClr val="012D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977640" y="1874519"/>
            <a:ext cx="164592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Nature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60720" y="1874519"/>
            <a:ext cx="2743200" cy="566928"/>
          </a:xfrm>
          <a:prstGeom prst="rect">
            <a:avLst/>
          </a:prstGeom>
          <a:solidFill>
            <a:srgbClr val="012D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97880" y="1874519"/>
            <a:ext cx="24688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Isolée sur le ticket 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03920" y="1874519"/>
            <a:ext cx="2880360" cy="566928"/>
          </a:xfrm>
          <a:prstGeom prst="rect">
            <a:avLst/>
          </a:prstGeom>
          <a:solidFill>
            <a:srgbClr val="012D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41080" y="1874519"/>
            <a:ext cx="26060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Traitement plateforme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2960" y="2441447"/>
            <a:ext cx="301752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0120" y="2441447"/>
            <a:ext cx="27432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10203A"/>
                </a:solidFill>
                <a:latin typeface="Calibri"/>
              </a:rPr>
              <a:t>Redevance mensuelle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40480" y="2441447"/>
            <a:ext cx="192024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977640" y="2441447"/>
            <a:ext cx="16459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429 F — fixe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60720" y="2441447"/>
            <a:ext cx="27432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897880" y="2441447"/>
            <a:ext cx="24688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Oui, clairement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503920" y="2441447"/>
            <a:ext cx="288036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41080" y="2441447"/>
            <a:ext cx="260604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1F8A54"/>
                </a:solidFill>
                <a:latin typeface="Calibri"/>
              </a:rPr>
              <a:t>Estimée (optionnelle)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2960" y="3355847"/>
            <a:ext cx="3017520" cy="914400"/>
          </a:xfrm>
          <a:prstGeom prst="rect">
            <a:avLst/>
          </a:prstGeom>
          <a:solidFill>
            <a:srgbClr val="F2F6FB"/>
          </a:solidFill>
          <a:ln w="9525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60120" y="3355847"/>
            <a:ext cx="27432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10203A"/>
                </a:solidFill>
                <a:latin typeface="Calibri"/>
              </a:rPr>
              <a:t>Taxe communale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840480" y="3355847"/>
            <a:ext cx="1920240" cy="914400"/>
          </a:xfrm>
          <a:prstGeom prst="rect">
            <a:avLst/>
          </a:prstGeom>
          <a:solidFill>
            <a:srgbClr val="F2F6FB"/>
          </a:solidFill>
          <a:ln w="9525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977640" y="3355847"/>
            <a:ext cx="16459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2,5 % — variable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60720" y="3355847"/>
            <a:ext cx="2743200" cy="914400"/>
          </a:xfrm>
          <a:prstGeom prst="rect">
            <a:avLst/>
          </a:prstGeom>
          <a:solidFill>
            <a:srgbClr val="F2F6FB"/>
          </a:solidFill>
          <a:ln w="9525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897880" y="3355847"/>
            <a:ext cx="24688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Non, fondue au tarif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503920" y="3355847"/>
            <a:ext cx="2880360" cy="914400"/>
          </a:xfrm>
          <a:prstGeom prst="rect">
            <a:avLst/>
          </a:prstGeom>
          <a:solidFill>
            <a:srgbClr val="F2F6FB"/>
          </a:solidFill>
          <a:ln w="9525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641080" y="3355847"/>
            <a:ext cx="260604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7667F"/>
                </a:solidFill>
                <a:latin typeface="Calibri"/>
              </a:rPr>
              <a:t>Non appliquée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22960" y="4270247"/>
            <a:ext cx="301752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0120" y="4270247"/>
            <a:ext cx="27432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10203A"/>
                </a:solidFill>
                <a:latin typeface="Calibri"/>
              </a:rPr>
              <a:t>TVA (&gt; 250 kWh/mois)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840480" y="4270247"/>
            <a:ext cx="192024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77640" y="4270247"/>
            <a:ext cx="16459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18 % — variable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760720" y="4270247"/>
            <a:ext cx="27432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897880" y="4270247"/>
            <a:ext cx="24688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Non, fondue au tarif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503920" y="4270247"/>
            <a:ext cx="288036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641080" y="4270247"/>
            <a:ext cx="260604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57667F"/>
                </a:solidFill>
                <a:latin typeface="Calibri"/>
              </a:rPr>
              <a:t>Non appliquée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2960" y="544068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F0A500"/>
                </a:solidFill>
                <a:latin typeface="Calibri"/>
              </a:rPr>
              <a:t>La distinction clé  </a:t>
            </a:r>
            <a:r>
              <a:rPr sz="1400" b="1" i="0">
                <a:solidFill>
                  <a:srgbClr val="10203A"/>
                </a:solidFill>
                <a:latin typeface="Calibri"/>
              </a:rPr>
              <a:t>la redevance est un montant fixe, isolé et vérifiable sur le reçu.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0" i="0">
                <a:solidFill>
                  <a:srgbClr val="57667F"/>
                </a:solidFill>
                <a:latin typeface="Calibri"/>
              </a:rPr>
              <a:t>Les taxes sont des pourcentages déjà incorporés au prix public du kWh — invisibles séparément.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82296" cy="5669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50292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07DA8"/>
                </a:solidFill>
                <a:latin typeface="Calibri"/>
              </a:rPr>
              <a:t>FONCTIONS PURES &amp; TESTÉES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1" y="786384"/>
            <a:ext cx="103327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12D70"/>
                </a:solidFill>
                <a:latin typeface="Georgia"/>
              </a:rPr>
              <a:t>Ce que fait le moteur de calcul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Le calcul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5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69164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07DA8"/>
                </a:solidFill>
                <a:latin typeface="Consolas"/>
              </a:rPr>
              <a:t>simulateRecharge()</a:t>
            </a:r>
            <a:r>
              <a:rPr sz="1400" b="0" i="0">
                <a:solidFill>
                  <a:srgbClr val="10203A"/>
                </a:solidFill>
                <a:latin typeface="Calibri"/>
              </a:rPr>
              <a:t>  décompose chaque recharge et expose </a:t>
            </a:r>
            <a:r>
              <a:rPr sz="1400" b="1" i="0">
                <a:solidFill>
                  <a:srgbClr val="10203A"/>
                </a:solidFill>
                <a:latin typeface="Calibri"/>
              </a:rPr>
              <a:t>deux prix distincts</a:t>
            </a:r>
            <a:r>
              <a:rPr sz="1400" b="0" i="0">
                <a:solidFill>
                  <a:srgbClr val="10203A"/>
                </a:solidFill>
                <a:latin typeface="Calibri"/>
              </a:rPr>
              <a:t> 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377440"/>
            <a:ext cx="5120640" cy="21488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007D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2377440"/>
            <a:ext cx="5120640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2651760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07DA8"/>
                </a:solidFill>
                <a:latin typeface="Calibri"/>
              </a:rPr>
              <a:t>COÛT RÉEL DE L’ÉNERGIE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3063240"/>
            <a:ext cx="4572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012D70"/>
                </a:solidFill>
                <a:latin typeface="Consolas"/>
              </a:rPr>
              <a:t>net ÷ kWh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749039"/>
            <a:ext cx="45720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Le vrai tarif de l’électricité,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après retrait des prélèvements.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2377440"/>
            <a:ext cx="5120640" cy="21488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F0A5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63640" y="2377440"/>
            <a:ext cx="5120640" cy="128016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2651760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0A500"/>
                </a:solidFill>
                <a:latin typeface="Calibri"/>
              </a:rPr>
              <a:t>COÛT APPARENT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3063240"/>
            <a:ext cx="4572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012D70"/>
                </a:solidFill>
                <a:latin typeface="Consolas"/>
              </a:rPr>
              <a:t>montant ÷ kWh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3749039"/>
            <a:ext cx="45720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Ce que le client « croit » payer —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trompeur : il dilue la redevance.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709160"/>
            <a:ext cx="10561320" cy="1234440"/>
          </a:xfrm>
          <a:prstGeom prst="roundRect">
            <a:avLst>
              <a:gd name="adj" fmla="val 4500"/>
            </a:avLst>
          </a:prstGeom>
          <a:solidFill>
            <a:srgbClr val="F2F6FB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4892040"/>
            <a:ext cx="10058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012D70"/>
                </a:solidFill>
                <a:latin typeface="Calibri"/>
              </a:rPr>
              <a:t>Autre finesse  </a:t>
            </a:r>
            <a:r>
              <a:rPr sz="1400" b="0" i="0">
                <a:solidFill>
                  <a:srgbClr val="10203A"/>
                </a:solidFill>
                <a:latin typeface="Calibri"/>
              </a:rPr>
              <a:t>l’allocation est cumulative sur le mois : une recharge peut franchir un seuil de tranche.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0" i="0">
                <a:solidFill>
                  <a:srgbClr val="57667F"/>
                </a:solidFill>
                <a:latin typeface="Calibri"/>
              </a:rPr>
              <a:t>Le calcul part donc de la position tarifaire déjà atteinte (kWh déjà consommés + crédit restant).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2D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1280160"/>
            <a:ext cx="2194560" cy="91440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0B8F7"/>
                </a:solidFill>
                <a:latin typeface="Calibri"/>
              </a:rPr>
              <a:t>PRINCIPE DIRECTEUR — DOC SENELEC / CRSE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2148840"/>
            <a:ext cx="1060704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4600" b="1" i="0">
                <a:solidFill>
                  <a:srgbClr val="FFFFFF"/>
                </a:solidFill>
                <a:latin typeface="Georgia"/>
              </a:rPr>
              <a:t>« Ne jamais déduire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4600" b="1" i="0">
                <a:solidFill>
                  <a:srgbClr val="FFFFFF"/>
                </a:solidFill>
                <a:latin typeface="Georgia"/>
              </a:rPr>
              <a:t>automatiquement une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4600" b="1" i="0">
                <a:solidFill>
                  <a:srgbClr val="F0A500"/>
                </a:solidFill>
                <a:latin typeface="Georgia"/>
              </a:rPr>
              <a:t>composante non confirmée. 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212080"/>
            <a:ext cx="104241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0" i="0">
                <a:solidFill>
                  <a:srgbClr val="4E99FD"/>
                </a:solidFill>
                <a:latin typeface="Calibri"/>
              </a:rPr>
              <a:t>Une estimation fausse, présentée avec un air d’exactitude, tromperait le client plus qu’elle ne l’aiderait.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libri"/>
              </a:rPr>
              <a:t>Mieux vaut ne rien affirmer que d’affirmer faux.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La règle d’or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82296" cy="5669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50292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07DA8"/>
                </a:solidFill>
                <a:latin typeface="Calibri"/>
              </a:rPr>
              <a:t>TAXE COMMUNALE &amp; TVA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1" y="786384"/>
            <a:ext cx="103327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12D70"/>
                </a:solidFill>
                <a:latin typeface="Georgia"/>
              </a:rPr>
              <a:t>Pourquoi ne pas les appliquer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La question clé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7 /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783080"/>
            <a:ext cx="3401568" cy="28803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3401568" cy="109728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2103120"/>
            <a:ext cx="914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4400" b="1" i="0">
                <a:solidFill>
                  <a:srgbClr val="F0A500"/>
                </a:solidFill>
                <a:latin typeface="Georg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926080"/>
            <a:ext cx="285292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012D70"/>
                </a:solidFill>
                <a:latin typeface="Georgia"/>
              </a:rPr>
              <a:t>Déjà dans le tarif publié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3611880"/>
            <a:ext cx="285292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Les prix par tranche (82 F, 136,49 F/kWh) sont des prix TTC au public. Les rajouter = double comptage → on sous-estimerait les kWh.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1783080"/>
            <a:ext cx="3401568" cy="28803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8264" y="1783080"/>
            <a:ext cx="3401568" cy="109728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72584" y="2103120"/>
            <a:ext cx="914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4400" b="1" i="0">
                <a:solidFill>
                  <a:srgbClr val="F0A500"/>
                </a:solidFill>
                <a:latin typeface="Georgia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2584" y="2926080"/>
            <a:ext cx="285292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012D70"/>
                </a:solidFill>
                <a:latin typeface="Georgia"/>
              </a:rPr>
              <a:t>Mode d’application non confirmé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72584" y="3611880"/>
            <a:ext cx="285292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Incluses ? en sus ? à quel seuil réel ? Tant que ce n’est pas validé, on ne modélise pas — la règle d’or l’interdit.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73568" y="1783080"/>
            <a:ext cx="3401568" cy="28803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973568" y="1783080"/>
            <a:ext cx="3401568" cy="109728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47888" y="2103120"/>
            <a:ext cx="914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4400" b="1" i="0">
                <a:solidFill>
                  <a:srgbClr val="F0A500"/>
                </a:solidFill>
                <a:latin typeface="Georgia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47888" y="2926080"/>
            <a:ext cx="285292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012D70"/>
                </a:solidFill>
                <a:latin typeface="Georgia"/>
              </a:rPr>
              <a:t>Le ticket réel couvre tout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47888" y="3611880"/>
            <a:ext cx="285292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Le client saisit le prélèvement exact de son reçu, qui contient déjà taxes, redevance et découvert. Pas besoin de deviner.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" y="4937760"/>
            <a:ext cx="10561320" cy="960120"/>
          </a:xfrm>
          <a:prstGeom prst="roundRect">
            <a:avLst>
              <a:gd name="adj" fmla="val 4500"/>
            </a:avLst>
          </a:prstGeom>
          <a:solidFill>
            <a:srgbClr val="FDF3DA"/>
          </a:solidFill>
          <a:ln w="12700">
            <a:solidFill>
              <a:srgbClr val="F0A5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97280" y="5074920"/>
            <a:ext cx="100584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12D70"/>
                </a:solidFill>
                <a:latin typeface="Calibri"/>
              </a:rPr>
              <a:t>Ce n’est pas un oubli, c’est de la prudence.</a:t>
            </a:r>
            <a:r>
              <a:rPr sz="1400" b="0" i="0">
                <a:solidFill>
                  <a:srgbClr val="10203A"/>
                </a:solidFill>
                <a:latin typeface="Calibri"/>
              </a:rPr>
              <a:t>  Les rajouter risquerait un double comptage ; les estimer sans confirmation romprait la règle d’or.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82296" cy="5669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50292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07DA8"/>
                </a:solidFill>
                <a:latin typeface="Calibri"/>
              </a:rPr>
              <a:t>PRÊTES, MAIS DORMANTES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1" y="786384"/>
            <a:ext cx="103327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12D70"/>
                </a:solidFill>
                <a:latin typeface="Georgia"/>
              </a:rPr>
              <a:t>Définies dans le code, pas activées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La question clé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8 /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828800"/>
            <a:ext cx="6126480" cy="3108960"/>
          </a:xfrm>
          <a:prstGeom prst="roundRect">
            <a:avLst>
              <a:gd name="adj" fmla="val 4500"/>
            </a:avLst>
          </a:prstGeom>
          <a:solidFill>
            <a:srgbClr val="00193F"/>
          </a:solidFill>
          <a:ln w="12700">
            <a:solidFill>
              <a:srgbClr val="0019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2148840"/>
            <a:ext cx="56692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7C94B8"/>
                </a:solidFill>
                <a:latin typeface="Consolas"/>
              </a:rPr>
              <a:t>// src/lib/data/tariffs.ts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E7EEFB"/>
                </a:solidFill>
                <a:latin typeface="Consolas"/>
              </a:rPr>
              <a:t>senelecConfig = {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9DB1CB"/>
                </a:solidFill>
                <a:latin typeface="Consolas"/>
              </a:rPr>
              <a:t>  redevanceMensuelleFcfa: </a:t>
            </a:r>
            <a:r>
              <a:rPr sz="1400" b="1" i="0">
                <a:solidFill>
                  <a:srgbClr val="00B8F7"/>
                </a:solidFill>
                <a:latin typeface="Consolas"/>
              </a:rPr>
              <a:t>429</a:t>
            </a:r>
            <a:r>
              <a:rPr sz="1400" b="0" i="0">
                <a:solidFill>
                  <a:srgbClr val="9DB1CB"/>
                </a:solidFill>
                <a:latin typeface="Consolas"/>
              </a:rPr>
              <a:t>,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9DB1CB"/>
                </a:solidFill>
                <a:latin typeface="Consolas"/>
              </a:rPr>
              <a:t>  taxeCommunale: </a:t>
            </a:r>
            <a:r>
              <a:rPr sz="1400" b="1" i="0">
                <a:solidFill>
                  <a:srgbClr val="F0A500"/>
                </a:solidFill>
                <a:latin typeface="Consolas"/>
              </a:rPr>
              <a:t>0.025</a:t>
            </a:r>
            <a:r>
              <a:rPr sz="1300" b="0" i="0">
                <a:solidFill>
                  <a:srgbClr val="7C94B8"/>
                </a:solidFill>
                <a:latin typeface="Consolas"/>
              </a:rPr>
              <a:t>,   // 2,5 %  (dormant)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9DB1CB"/>
                </a:solidFill>
                <a:latin typeface="Consolas"/>
              </a:rPr>
              <a:t>  tva: </a:t>
            </a:r>
            <a:r>
              <a:rPr sz="1400" b="1" i="0">
                <a:solidFill>
                  <a:srgbClr val="F0A500"/>
                </a:solidFill>
                <a:latin typeface="Consolas"/>
              </a:rPr>
              <a:t>0.18</a:t>
            </a:r>
            <a:r>
              <a:rPr sz="1300" b="0" i="0">
                <a:solidFill>
                  <a:srgbClr val="7C94B8"/>
                </a:solidFill>
                <a:latin typeface="Consolas"/>
              </a:rPr>
              <a:t>,         // 18 %   (dormant)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9DB1CB"/>
                </a:solidFill>
                <a:latin typeface="Consolas"/>
              </a:rPr>
              <a:t>  tvaSeuilKwh: </a:t>
            </a:r>
            <a:r>
              <a:rPr sz="1400" b="1" i="0">
                <a:solidFill>
                  <a:srgbClr val="00B8F7"/>
                </a:solidFill>
                <a:latin typeface="Consolas"/>
              </a:rPr>
              <a:t>250</a:t>
            </a:r>
            <a:r>
              <a:rPr sz="1400" b="0" i="0">
                <a:solidFill>
                  <a:srgbClr val="9DB1CB"/>
                </a:solidFill>
                <a:latin typeface="Consolas"/>
              </a:rPr>
              <a:t>,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E7EEFB"/>
                </a:solidFill>
                <a:latin typeface="Consolas"/>
              </a:rPr>
              <a:t>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1920240"/>
            <a:ext cx="4114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012D70"/>
                </a:solidFill>
                <a:latin typeface="Georgia"/>
              </a:rPr>
              <a:t>Conception évolutive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0" y="2560320"/>
            <a:ext cx="146304" cy="146304"/>
          </a:xfrm>
          <a:prstGeom prst="ellipse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35240" y="2514600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Les valeurs existent déjà, marquées « à confirmer par l’admin ».</a:t>
            </a:r>
          </a:p>
        </p:txBody>
      </p:sp>
      <p:sp>
        <p:nvSpPr>
          <p:cNvPr id="13" name="Oval 12"/>
          <p:cNvSpPr/>
          <p:nvPr/>
        </p:nvSpPr>
        <p:spPr>
          <a:xfrm>
            <a:off x="7315200" y="3429000"/>
            <a:ext cx="146304" cy="146304"/>
          </a:xfrm>
          <a:prstGeom prst="ellipse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35240" y="3383280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Le jour où le client valide COMMENT SENELEC les applique, on les active — sans refonte.</a:t>
            </a:r>
          </a:p>
        </p:txBody>
      </p:sp>
      <p:sp>
        <p:nvSpPr>
          <p:cNvPr id="15" name="Oval 14"/>
          <p:cNvSpPr/>
          <p:nvPr/>
        </p:nvSpPr>
        <p:spPr>
          <a:xfrm>
            <a:off x="7315200" y="4297680"/>
            <a:ext cx="146304" cy="146304"/>
          </a:xfrm>
          <a:prstGeom prst="ellipse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4251960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Cible : table Supabase configurable, modifiable sans intervention développeur.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82296" cy="5669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50292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07DA8"/>
                </a:solidFill>
                <a:latin typeface="Calibri"/>
              </a:rPr>
              <a:t>L’EXPÉRIENCE UTILISATEUR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1" y="786384"/>
            <a:ext cx="103327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12D70"/>
                </a:solidFill>
                <a:latin typeface="Georgia"/>
              </a:rPr>
              <a:t>Comment c’est géré dans l’interface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Côté plateforme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9 /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783080"/>
            <a:ext cx="10561320" cy="96012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822960" cy="960120"/>
          </a:xfrm>
          <a:prstGeom prst="rect">
            <a:avLst/>
          </a:prstGeom>
          <a:solidFill>
            <a:srgbClr val="012D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783080"/>
            <a:ext cx="82296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Georg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74519" y="1929384"/>
            <a:ext cx="93268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012D70"/>
                </a:solidFill>
                <a:latin typeface="Calibri"/>
              </a:rPr>
              <a:t>On demande le contexte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i="0">
                <a:solidFill>
                  <a:srgbClr val="10203A"/>
                </a:solidFill>
                <a:latin typeface="Calibri"/>
              </a:rPr>
              <a:t>« Est-ce votre première recharge du mois ? »  →  Oui / Non / Je ne sais pas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2843784"/>
            <a:ext cx="10561320" cy="96012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2960" y="2843784"/>
            <a:ext cx="822960" cy="960120"/>
          </a:xfrm>
          <a:prstGeom prst="rect">
            <a:avLst/>
          </a:prstGeom>
          <a:solidFill>
            <a:srgbClr val="012D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2843784"/>
            <a:ext cx="82296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Georgi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74519" y="2990088"/>
            <a:ext cx="93268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012D70"/>
                </a:solidFill>
                <a:latin typeface="Calibri"/>
              </a:rPr>
              <a:t>Un champ pour le ticket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i="0">
                <a:solidFill>
                  <a:srgbClr val="10203A"/>
                </a:solidFill>
                <a:latin typeface="Calibri"/>
              </a:rPr>
              <a:t>« Redevance / prélèvements de mon ticket (FCFA) » — vide par défaut, on ne déduit rien d’office.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904488"/>
            <a:ext cx="10561320" cy="96012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2960" y="3904488"/>
            <a:ext cx="822960" cy="960120"/>
          </a:xfrm>
          <a:prstGeom prst="rect">
            <a:avLst/>
          </a:prstGeom>
          <a:solidFill>
            <a:srgbClr val="012D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3904488"/>
            <a:ext cx="82296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Georgia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74519" y="4050792"/>
            <a:ext cx="93268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012D70"/>
                </a:solidFill>
                <a:latin typeface="Calibri"/>
              </a:rPr>
              <a:t>Un bouton « Estimer »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i="0">
                <a:solidFill>
                  <a:srgbClr val="10203A"/>
                </a:solidFill>
                <a:latin typeface="Calibri"/>
              </a:rPr>
              <a:t>Optionnel : pré-remplit 429 F si 1ʳᵉ recharge, avec la mention « estimation indicative ».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4965192"/>
            <a:ext cx="10561320" cy="96012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22960" y="4965192"/>
            <a:ext cx="822960" cy="960120"/>
          </a:xfrm>
          <a:prstGeom prst="rect">
            <a:avLst/>
          </a:prstGeom>
          <a:solidFill>
            <a:srgbClr val="012D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4965192"/>
            <a:ext cx="82296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Georgia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74519" y="5111496"/>
            <a:ext cx="93268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 i="0">
                <a:solidFill>
                  <a:srgbClr val="012D70"/>
                </a:solidFill>
                <a:latin typeface="Calibri"/>
              </a:rPr>
              <a:t>Le réel prime toujours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0" i="0">
                <a:solidFill>
                  <a:srgbClr val="10203A"/>
                </a:solidFill>
                <a:latin typeface="Calibri"/>
              </a:rPr>
              <a:t>Dès que le client retape le champ, l’estimation s’efface — sa saisie fait foi.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82296" cy="5669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50292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07DA8"/>
                </a:solidFill>
                <a:latin typeface="Calibri"/>
              </a:rPr>
              <a:t>TRANSPARENCE TOTALE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1" y="786384"/>
            <a:ext cx="103327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12D70"/>
                </a:solidFill>
                <a:latin typeface="Georgia"/>
              </a:rPr>
              <a:t>Ce que le client voit à l’écran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Côté plateforme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10 /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783080"/>
            <a:ext cx="5852160" cy="41148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5852160" cy="640080"/>
          </a:xfrm>
          <a:prstGeom prst="rect">
            <a:avLst/>
          </a:prstGeom>
          <a:solidFill>
            <a:srgbClr val="012D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783080"/>
            <a:ext cx="54864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FFFFFF"/>
                </a:solidFill>
                <a:latin typeface="Calibri"/>
              </a:rPr>
              <a:t>Décomposition de votre recharge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651760"/>
            <a:ext cx="3474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Montant payé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2651760"/>
            <a:ext cx="22860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10203A"/>
                </a:solidFill>
                <a:latin typeface="Calibri"/>
              </a:rPr>
              <a:t>5 000 FCFA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43000" y="3127248"/>
            <a:ext cx="5257800" cy="9525"/>
          </a:xfrm>
          <a:prstGeom prst="rect">
            <a:avLst/>
          </a:prstGeom>
          <a:solidFill>
            <a:srgbClr val="DBE6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43000" y="3163824"/>
            <a:ext cx="3474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Prélèvements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06240" y="3163824"/>
            <a:ext cx="22860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F0A500"/>
                </a:solidFill>
                <a:latin typeface="Calibri"/>
              </a:rPr>
              <a:t>− 429 FCFA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43000" y="3639312"/>
            <a:ext cx="5257800" cy="9525"/>
          </a:xfrm>
          <a:prstGeom prst="rect">
            <a:avLst/>
          </a:prstGeom>
          <a:solidFill>
            <a:srgbClr val="DBE6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3675888"/>
            <a:ext cx="3474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Affecté à l’énergie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06240" y="3675888"/>
            <a:ext cx="22860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0203A"/>
                </a:solidFill>
                <a:latin typeface="Calibri"/>
              </a:rPr>
              <a:t>4 571 FCFA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43000" y="4151376"/>
            <a:ext cx="5257800" cy="9525"/>
          </a:xfrm>
          <a:prstGeom prst="rect">
            <a:avLst/>
          </a:prstGeom>
          <a:solidFill>
            <a:srgbClr val="DBE6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43000" y="4187952"/>
            <a:ext cx="3474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kWh estimés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06240" y="4187952"/>
            <a:ext cx="22860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07DA8"/>
                </a:solidFill>
                <a:latin typeface="Calibri"/>
              </a:rPr>
              <a:t>44,2 kWh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43000" y="4663440"/>
            <a:ext cx="5257800" cy="9525"/>
          </a:xfrm>
          <a:prstGeom prst="rect">
            <a:avLst/>
          </a:prstGeom>
          <a:solidFill>
            <a:srgbClr val="DBE6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43000" y="4700016"/>
            <a:ext cx="3474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Coût réel de l’énergie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06240" y="4700016"/>
            <a:ext cx="22860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10203A"/>
                </a:solidFill>
                <a:latin typeface="Calibri"/>
              </a:rPr>
              <a:t>103 FCFA/kWh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143000" y="5175504"/>
            <a:ext cx="5257800" cy="9525"/>
          </a:xfrm>
          <a:prstGeom prst="rect">
            <a:avLst/>
          </a:prstGeom>
          <a:solidFill>
            <a:srgbClr val="DBE6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43000" y="5212080"/>
            <a:ext cx="3474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Coût apparent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06240" y="5212080"/>
            <a:ext cx="22860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57667F"/>
                </a:solidFill>
                <a:latin typeface="Calibri"/>
              </a:rPr>
              <a:t>113 FCFA/kWh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40880" y="1920240"/>
            <a:ext cx="4297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012D70"/>
                </a:solidFill>
                <a:latin typeface="Georgia"/>
              </a:rPr>
              <a:t>On explique, on n’accuse pas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040880" y="2514600"/>
            <a:ext cx="4343400" cy="2286000"/>
          </a:xfrm>
          <a:prstGeom prst="roundRect">
            <a:avLst>
              <a:gd name="adj" fmla="val 4500"/>
            </a:avLst>
          </a:prstGeom>
          <a:solidFill>
            <a:srgbClr val="FDF3DA"/>
          </a:solidFill>
          <a:ln w="12700">
            <a:solidFill>
              <a:srgbClr val="F0A5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15200" y="2743200"/>
            <a:ext cx="384048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F0A500"/>
                </a:solidFill>
                <a:latin typeface="Calibri"/>
              </a:rPr>
              <a:t>⚠  Encart pédagogique affiché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0203A"/>
                </a:solidFill>
                <a:latin typeface="Calibri"/>
              </a:rPr>
              <a:t>« Une différence de kWh peut venir de la tranche, d’une redevance, d’une taxe ou d’un découvert — pas forcément de Wave ou Orange Money.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1">
                <a:solidFill>
                  <a:srgbClr val="10203A"/>
                </a:solidFill>
                <a:latin typeface="Calibri"/>
              </a:rPr>
              <a:t>Vérifiez votre ticket ou SENELEC avant de conclure. 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40880" y="5029200"/>
            <a:ext cx="4343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0203A"/>
                </a:solidFill>
                <a:latin typeface="Calibri"/>
              </a:rPr>
              <a:t>Le client comprend l’écart</a:t>
            </a:r>
            <a:r>
              <a:rPr sz="1400" b="0" i="0">
                <a:solidFill>
                  <a:srgbClr val="10203A"/>
                </a:solidFill>
                <a:latin typeface="Calibri"/>
              </a:rPr>
              <a:t> et ne se trompe pas de coupable.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82296" cy="5669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50292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07DA8"/>
                </a:solidFill>
                <a:latin typeface="Calibri"/>
              </a:rPr>
              <a:t>AU-DELÀ DU CALCUL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1" y="786384"/>
            <a:ext cx="103327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12D70"/>
                </a:solidFill>
                <a:latin typeface="Georgia"/>
              </a:rPr>
              <a:t>Le conseiller de recharge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Valeur ajoutée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11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69164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10203A"/>
                </a:solidFill>
                <a:latin typeface="Calibri"/>
              </a:rPr>
              <a:t>Même moteur, trois questions concrètes pour le client 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331720"/>
            <a:ext cx="3401568" cy="292608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2331720"/>
            <a:ext cx="3401568" cy="1005840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2514600"/>
            <a:ext cx="28529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2400" b="1" i="0">
                <a:solidFill>
                  <a:srgbClr val="FFFFFF"/>
                </a:solidFill>
                <a:latin typeface="Georgia"/>
              </a:rPr>
              <a:t>QUAND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recharger 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3611880"/>
            <a:ext cx="2852928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Jours restants, date d’épuisement, tient-il jusqu’à la fin du mois 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8264" y="2331720"/>
            <a:ext cx="3401568" cy="292608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98264" y="2331720"/>
            <a:ext cx="3401568" cy="1005840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72584" y="2514600"/>
            <a:ext cx="28529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2400" b="1" i="0">
                <a:solidFill>
                  <a:srgbClr val="FFFFFF"/>
                </a:solidFill>
                <a:latin typeface="Georgia"/>
              </a:rPr>
              <a:t>POURQUOI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ce montant 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2584" y="3611880"/>
            <a:ext cx="2852928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Jauge de tranche 🟢🟠🔴 : la recharge fait-elle basculer dans une tranche plus chère 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73568" y="2331720"/>
            <a:ext cx="3401568" cy="292608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973568" y="2331720"/>
            <a:ext cx="3401568" cy="1005840"/>
          </a:xfrm>
          <a:prstGeom prst="rect">
            <a:avLst/>
          </a:prstGeom>
          <a:solidFill>
            <a:srgbClr val="012D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47888" y="2514600"/>
            <a:ext cx="28529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2400" b="1" i="0">
                <a:solidFill>
                  <a:srgbClr val="FFFFFF"/>
                </a:solidFill>
                <a:latin typeface="Georgia"/>
              </a:rPr>
              <a:t>COMBIEN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recharger 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3611880"/>
            <a:ext cx="2852928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10203A"/>
                </a:solidFill>
                <a:latin typeface="Calibri"/>
              </a:rPr>
              <a:t>Trois montants : minimal, recommandé (avec marge), économique (sans franchir de seuil).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2D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868680"/>
            <a:ext cx="2194560" cy="91440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0B8F7"/>
                </a:solidFill>
                <a:latin typeface="Calibri"/>
              </a:rPr>
              <a:t>NOTRE POSTURE PRODUIT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" y="169164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4000" b="1" i="0">
                <a:solidFill>
                  <a:srgbClr val="FFFFFF"/>
                </a:solidFill>
                <a:latin typeface="Georgia"/>
              </a:rPr>
              <a:t>On propose, on explique,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4000" b="1" i="0">
                <a:solidFill>
                  <a:srgbClr val="00B8F7"/>
                </a:solidFill>
                <a:latin typeface="Georgia"/>
              </a:rPr>
              <a:t>on ne tranche pas à sa place.</a:t>
            </a:r>
          </a:p>
        </p:txBody>
      </p:sp>
      <p:sp>
        <p:nvSpPr>
          <p:cNvPr id="6" name="Oval 5"/>
          <p:cNvSpPr/>
          <p:nvPr/>
        </p:nvSpPr>
        <p:spPr>
          <a:xfrm>
            <a:off x="822960" y="3593592"/>
            <a:ext cx="201168" cy="201168"/>
          </a:xfrm>
          <a:prstGeom prst="ellipse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34440" y="3566160"/>
            <a:ext cx="10058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FFFFFF"/>
                </a:solidFill>
                <a:latin typeface="Calibri"/>
              </a:rPr>
              <a:t>Rien n’est déduit d’office  —  </a:t>
            </a:r>
            <a:r>
              <a:rPr sz="1500" b="0" i="0">
                <a:solidFill>
                  <a:srgbClr val="4E99FD"/>
                </a:solidFill>
                <a:latin typeface="Calibri"/>
              </a:rPr>
              <a:t>Le client reste maître du chiffre ; l’estimation est un raccourci, jamais une vérité imposée.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4434840"/>
            <a:ext cx="201168" cy="201168"/>
          </a:xfrm>
          <a:prstGeom prst="ellipse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34440" y="4407408"/>
            <a:ext cx="10058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FFFFFF"/>
                </a:solidFill>
                <a:latin typeface="Calibri"/>
              </a:rPr>
              <a:t>Le ticket est la source de vérité  —  </a:t>
            </a:r>
            <a:r>
              <a:rPr sz="1500" b="0" i="0">
                <a:solidFill>
                  <a:srgbClr val="4E99FD"/>
                </a:solidFill>
                <a:latin typeface="Calibri"/>
              </a:rPr>
              <a:t>La saisie réelle prime toujours sur toute estimation de la plateforme.</a:t>
            </a:r>
          </a:p>
        </p:txBody>
      </p:sp>
      <p:sp>
        <p:nvSpPr>
          <p:cNvPr id="10" name="Oval 9"/>
          <p:cNvSpPr/>
          <p:nvPr/>
        </p:nvSpPr>
        <p:spPr>
          <a:xfrm>
            <a:off x="822960" y="5276088"/>
            <a:ext cx="201168" cy="201168"/>
          </a:xfrm>
          <a:prstGeom prst="ellipse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34440" y="5248656"/>
            <a:ext cx="10058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FFFFFF"/>
                </a:solidFill>
                <a:latin typeface="Calibri"/>
              </a:rPr>
              <a:t>Éduquer plutôt qu’affirmer  —  </a:t>
            </a:r>
            <a:r>
              <a:rPr sz="1500" b="0" i="0">
                <a:solidFill>
                  <a:srgbClr val="4E99FD"/>
                </a:solidFill>
                <a:latin typeface="Calibri"/>
              </a:rPr>
              <a:t>On explique l’écart de kWh et on disculpe explicitement Wave / Orange Money.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La philosophie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82296" cy="5669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50292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07DA8"/>
                </a:solidFill>
                <a:latin typeface="Calibri"/>
              </a:rPr>
              <a:t>CE QU’IL FAUT RETENIR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1" y="786384"/>
            <a:ext cx="103327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12D70"/>
                </a:solidFill>
                <a:latin typeface="Georgia"/>
              </a:rPr>
              <a:t>En une slide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Synthèse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13 /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783080"/>
            <a:ext cx="10561320" cy="78638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9728" cy="786384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1901952"/>
            <a:ext cx="100584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12D70"/>
                </a:solidFill>
                <a:latin typeface="Calibri"/>
              </a:rPr>
              <a:t>Le prix au kWh n’est pas ce qu’on paie   </a:t>
            </a:r>
            <a:r>
              <a:rPr sz="1350" b="0" i="0">
                <a:solidFill>
                  <a:srgbClr val="10203A"/>
                </a:solidFill>
                <a:latin typeface="Calibri"/>
              </a:rPr>
              <a:t>Des prélèvements réduisent l’énergie reçue — l’écart de kWh est normal, pas suspect.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2642616"/>
            <a:ext cx="10561320" cy="78638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2960" y="2642616"/>
            <a:ext cx="109728" cy="786384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761488"/>
            <a:ext cx="100584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12D70"/>
                </a:solidFill>
                <a:latin typeface="Calibri"/>
              </a:rPr>
              <a:t>Seule la redevance fixe (429 F) est estimée   </a:t>
            </a:r>
            <a:r>
              <a:rPr sz="1350" b="0" i="0">
                <a:solidFill>
                  <a:srgbClr val="10203A"/>
                </a:solidFill>
                <a:latin typeface="Calibri"/>
              </a:rPr>
              <a:t>Isolée et vérifiable ; taxe communale et TVA restent dormantes car déjà dans le tarif et non confirmées.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3502152"/>
            <a:ext cx="10561320" cy="78638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2960" y="3502152"/>
            <a:ext cx="109728" cy="786384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3621024"/>
            <a:ext cx="100584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12D70"/>
                </a:solidFill>
                <a:latin typeface="Calibri"/>
              </a:rPr>
              <a:t>La règle d’or gouverne tout   </a:t>
            </a:r>
            <a:r>
              <a:rPr sz="1350" b="0" i="0">
                <a:solidFill>
                  <a:srgbClr val="10203A"/>
                </a:solidFill>
                <a:latin typeface="Calibri"/>
              </a:rPr>
              <a:t>Ne jamais déduire une composante non confirmée — mieux vaut ne rien affirmer que d’affirmer faux.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361688"/>
            <a:ext cx="10561320" cy="78638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2960" y="4361688"/>
            <a:ext cx="109728" cy="786384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4480560"/>
            <a:ext cx="100584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12D70"/>
                </a:solidFill>
                <a:latin typeface="Calibri"/>
              </a:rPr>
              <a:t>Le ticket réel prime   </a:t>
            </a:r>
            <a:r>
              <a:rPr sz="1350" b="0" i="0">
                <a:solidFill>
                  <a:srgbClr val="10203A"/>
                </a:solidFill>
                <a:latin typeface="Calibri"/>
              </a:rPr>
              <a:t>Le client saisit le montant exact ; la plateforme propose, explique et le laisse décider.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5221224"/>
            <a:ext cx="10561320" cy="78638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22960" y="5221224"/>
            <a:ext cx="109728" cy="786384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3000" y="5340096"/>
            <a:ext cx="100584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12D70"/>
                </a:solidFill>
                <a:latin typeface="Calibri"/>
              </a:rPr>
              <a:t>Conçu pour évoluer   </a:t>
            </a:r>
            <a:r>
              <a:rPr sz="1350" b="0" i="0">
                <a:solidFill>
                  <a:srgbClr val="10203A"/>
                </a:solidFill>
                <a:latin typeface="Calibri"/>
              </a:rPr>
              <a:t>Valeurs configurables par l’admin, prêtes à être activées quand le client validera les règles SENELEC.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07D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566928"/>
            <a:ext cx="82296" cy="5669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1560" y="502920"/>
            <a:ext cx="10058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07DA8"/>
                </a:solidFill>
                <a:latin typeface="Calibri"/>
              </a:rPr>
              <a:t>POUR L’ÉQUIPE TECHNIQUE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3271" y="786384"/>
            <a:ext cx="1033272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12D70"/>
                </a:solidFill>
                <a:latin typeface="Georgia"/>
              </a:rPr>
              <a:t>Où vit le code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19088"/>
            <a:ext cx="640080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1" i="0">
                <a:solidFill>
                  <a:srgbClr val="57667F"/>
                </a:solidFill>
                <a:latin typeface="Calibri"/>
              </a:rPr>
              <a:t>ENERCOS SmartCalc</a:t>
            </a:r>
            <a:r>
              <a:rPr sz="900" b="0" i="0">
                <a:solidFill>
                  <a:srgbClr val="57667F"/>
                </a:solidFill>
                <a:latin typeface="Calibri"/>
              </a:rPr>
              <a:t>  ·  Annexe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60" y="6419088"/>
            <a:ext cx="941832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900" b="0" i="0">
                <a:solidFill>
                  <a:srgbClr val="57667F"/>
                </a:solidFill>
                <a:latin typeface="Calibri"/>
              </a:rPr>
              <a:t>14 /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783080"/>
            <a:ext cx="10561320" cy="786384"/>
          </a:xfrm>
          <a:prstGeom prst="roundRect">
            <a:avLst>
              <a:gd name="adj" fmla="val 4500"/>
            </a:avLst>
          </a:prstGeom>
          <a:solidFill>
            <a:srgbClr val="F2F6FB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83664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007DA8"/>
                </a:solidFill>
                <a:latin typeface="Consolas"/>
              </a:rPr>
              <a:t>src/lib/data/tariffs.ts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Grille SENELEC + senelecConfig (redevance, taxes) — valeurs par défaut, à confirmer admin.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642616"/>
            <a:ext cx="10561320" cy="786384"/>
          </a:xfrm>
          <a:prstGeom prst="roundRect">
            <a:avLst>
              <a:gd name="adj" fmla="val 4500"/>
            </a:avLst>
          </a:prstGeom>
          <a:solidFill>
            <a:srgbClr val="F2F6FB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274320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007DA8"/>
                </a:solidFill>
                <a:latin typeface="Consolas"/>
              </a:rPr>
              <a:t>src/lib/calculations/woyofal-recharge.ts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Moteur pur &amp; testé : estimateRedevancesFcfa(), simulateRecharge(), rechargeAdvice().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502152"/>
            <a:ext cx="10561320" cy="786384"/>
          </a:xfrm>
          <a:prstGeom prst="roundRect">
            <a:avLst>
              <a:gd name="adj" fmla="val 4500"/>
            </a:avLst>
          </a:prstGeom>
          <a:solidFill>
            <a:srgbClr val="F2F6FB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3602736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007DA8"/>
                </a:solidFill>
                <a:latin typeface="Consolas"/>
              </a:rPr>
              <a:t>src/lib/calculations/woyofal-recharge.test.ts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Couverture Vitest du cœur critique — aucune régression tolérée.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4361688"/>
            <a:ext cx="10561320" cy="786384"/>
          </a:xfrm>
          <a:prstGeom prst="roundRect">
            <a:avLst>
              <a:gd name="adj" fmla="val 4500"/>
            </a:avLst>
          </a:prstGeom>
          <a:solidFill>
            <a:srgbClr val="F2F6FB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4462272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007DA8"/>
                </a:solidFill>
                <a:latin typeface="Consolas"/>
              </a:rPr>
              <a:t>src/components/tools/RechargePlanner.tsx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L’UI « Planifier ma recharge » : saisie, estimation, décomposition, conseiller.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5221224"/>
            <a:ext cx="10561320" cy="786384"/>
          </a:xfrm>
          <a:prstGeom prst="roundRect">
            <a:avLst>
              <a:gd name="adj" fmla="val 4500"/>
            </a:avLst>
          </a:prstGeom>
          <a:solidFill>
            <a:srgbClr val="F2F6FB"/>
          </a:solidFill>
          <a:ln w="12700">
            <a:solidFill>
              <a:srgbClr val="DBE6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5321808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007DA8"/>
                </a:solidFill>
                <a:latin typeface="Consolas"/>
              </a:rPr>
              <a:t>src/components/tools/WoyofalTool.tsx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100"/>
              </a:spcAft>
            </a:pPr>
            <a:r>
              <a:rPr sz="1250" b="0" i="0">
                <a:solidFill>
                  <a:srgbClr val="10203A"/>
                </a:solidFill>
                <a:latin typeface="Calibri"/>
              </a:rPr>
              <a:t>Intègre le planificateur dans l’outil Woyofal existant (additif).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2D7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09360"/>
            <a:ext cx="12191695" cy="548640"/>
          </a:xfrm>
          <a:prstGeom prst="rect">
            <a:avLst/>
          </a:prstGeom>
          <a:solidFill>
            <a:srgbClr val="001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103120"/>
            <a:ext cx="2194560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4672" y="2468880"/>
            <a:ext cx="1060704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Georgia"/>
              </a:rPr>
              <a:t>Précision, prudence, pédagogie.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0" i="0">
                <a:solidFill>
                  <a:srgbClr val="4E99FD"/>
                </a:solidFill>
                <a:latin typeface="Calibri"/>
              </a:rPr>
              <a:t>Un calculateur qui aide le client à comprendre sa facture — sans jamais inventer un chiffre.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12064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2200" b="1" i="0">
                <a:solidFill>
                  <a:srgbClr val="00B8F7"/>
                </a:solidFill>
                <a:latin typeface="Georgia"/>
              </a:rPr>
              <a:t>Merci.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8064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9DB1CB"/>
                </a:solidFill>
                <a:latin typeface="Calibri"/>
              </a:rPr>
              <a:t>ENERCOS SmartCalc  ·  Module Woyofal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